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2" r:id="rId4"/>
    <p:sldId id="263" r:id="rId5"/>
    <p:sldId id="264" r:id="rId6"/>
    <p:sldId id="265" r:id="rId7"/>
    <p:sldId id="267" r:id="rId8"/>
    <p:sldId id="269" r:id="rId9"/>
    <p:sldId id="266" r:id="rId10"/>
    <p:sldId id="268" r:id="rId11"/>
    <p:sldId id="270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ELIX\Desktop\2016100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zh-CN" dirty="0"/>
              <a:t>20161001 00:00:00-01:00:00</a:t>
            </a:r>
            <a:endParaRPr lang="zh-CN" altLang="en-US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频率</c:v>
          </c:tx>
          <c:invertIfNegative val="0"/>
          <c:cat>
            <c:strRef>
              <c:f>'20161001'!$G$17:$G$23</c:f>
              <c:strCache>
                <c:ptCount val="7"/>
                <c:pt idx="0">
                  <c:v>0</c:v>
                </c:pt>
                <c:pt idx="1">
                  <c:v>10000</c:v>
                </c:pt>
                <c:pt idx="2">
                  <c:v>20000</c:v>
                </c:pt>
                <c:pt idx="3">
                  <c:v>30000</c:v>
                </c:pt>
                <c:pt idx="4">
                  <c:v>40000</c:v>
                </c:pt>
                <c:pt idx="5">
                  <c:v>50000</c:v>
                </c:pt>
                <c:pt idx="6">
                  <c:v>其他</c:v>
                </c:pt>
              </c:strCache>
            </c:strRef>
          </c:cat>
          <c:val>
            <c:numRef>
              <c:f>'20161001'!$H$17:$H$23</c:f>
              <c:numCache>
                <c:formatCode>General</c:formatCode>
                <c:ptCount val="7"/>
                <c:pt idx="0">
                  <c:v>930</c:v>
                </c:pt>
                <c:pt idx="1">
                  <c:v>1747</c:v>
                </c:pt>
                <c:pt idx="2">
                  <c:v>802</c:v>
                </c:pt>
                <c:pt idx="3">
                  <c:v>1381</c:v>
                </c:pt>
                <c:pt idx="4">
                  <c:v>665</c:v>
                </c:pt>
                <c:pt idx="5">
                  <c:v>190</c:v>
                </c:pt>
                <c:pt idx="6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3F-4A1F-858C-BC35B4B094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23156680"/>
        <c:axId val="674171320"/>
      </c:barChart>
      <c:catAx>
        <c:axId val="623156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zh-CN" altLang="en-US"/>
                  <a:t>里程区间</a:t>
                </a:r>
                <a:r>
                  <a:rPr lang="en-US" altLang="zh-CN"/>
                  <a:t>/m</a:t>
                </a:r>
                <a:endParaRPr lang="zh-CN" alt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674171320"/>
        <c:crosses val="autoZero"/>
        <c:auto val="1"/>
        <c:lblAlgn val="ctr"/>
        <c:lblOffset val="100"/>
        <c:noMultiLvlLbl val="0"/>
      </c:catAx>
      <c:valAx>
        <c:axId val="674171320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zh-CN" altLang="en-US"/>
                  <a:t>频率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623156680"/>
        <c:crosses val="autoZero"/>
        <c:crossBetween val="between"/>
      </c:valAx>
    </c:plotArea>
    <c:legend>
      <c:legendPos val="r"/>
      <c:overlay val="0"/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1962B-FEC3-46AE-935C-59556DB01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CE7D63D-6721-48FA-83E2-CBA2DC933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3C2366-D3D0-402E-B1C0-732C458E5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4BAD-350C-4426-9C9E-6060494468A2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B16EB8-5326-43EF-835E-D63113FFF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70CE22-4780-4B7A-A330-622391341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9D3-01D7-4901-85BE-D3AE54A86E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770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997A53-5B69-4E6A-A1E2-33EDAEFCA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08F9CE-83FB-488C-A7FD-260DCA63B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A51A7F-9C6A-4B75-B35F-0C4C99CDA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4BAD-350C-4426-9C9E-6060494468A2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716B71-131B-4652-BBAA-BB19A69B9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F27CFA-908B-4B83-AEA9-D3521AAE2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9D3-01D7-4901-85BE-D3AE54A86E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726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AB950BB-0C56-43EB-9B52-BABE32066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C28EE2-6D06-404B-B7BD-A4DA44F6B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505E7E-E8A1-4023-92C1-12D2EC423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4BAD-350C-4426-9C9E-6060494468A2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FD5127-F865-4223-BA91-2C60DA0EF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44AEE6-075C-4755-B514-0CD24B024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9D3-01D7-4901-85BE-D3AE54A86E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274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A4574-62E2-4CC9-907E-B6E820B6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E8E2DF-224C-44FB-983B-D31594CF5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576BC0-0977-4189-99E2-F525093BB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4BAD-350C-4426-9C9E-6060494468A2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780F7-00C3-429A-8567-CED4F2EF2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ABFB20-B183-41F9-BCC8-C82B9FA4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9D3-01D7-4901-85BE-D3AE54A86E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887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C783F-F227-4D80-AA02-ED3544DB3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4C348D-AACE-4F4E-A757-7FBCBE917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E29611-DBC6-4F35-9570-1527A6590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4BAD-350C-4426-9C9E-6060494468A2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3770B9-9317-40A3-B3F3-9700E4089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030774-1C56-4604-B1EC-D665FD2A5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9D3-01D7-4901-85BE-D3AE54A86E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093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2E0ACF-5052-4507-8F13-6E48D858E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1F487-1E81-44AA-B9BF-6CF7840D32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20A767-1C83-4C46-BD3A-47FF7B9C4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D0A79B-34B5-4F15-BFC7-C1B9AB05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4BAD-350C-4426-9C9E-6060494468A2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DC85C6-79FB-4303-BB5E-85CF14DB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D931E8-F3D5-4D0E-9D7A-AAA76317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9D3-01D7-4901-85BE-D3AE54A86E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79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213FE7-52DF-4087-B4D3-3919F8061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B36F58-B491-4FA0-8F1D-4A284BB65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0CABF6-8535-4048-AE40-23ED98BAB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C9898E2-D9FE-42AC-AF24-085A24931E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F8F8F3-5688-4E6A-B70F-8500C8B976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EC320BF-9AE8-4FE5-B15B-6512996B6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4BAD-350C-4426-9C9E-6060494468A2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8ACC094-2316-4247-AA76-F86009342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C39BFE-FA5C-4978-9CFB-8AB04663F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9D3-01D7-4901-85BE-D3AE54A86E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355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B6B57B-4A12-4086-B4B6-1B85BC32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37452B-A420-47A7-A6EB-CA392ADA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4BAD-350C-4426-9C9E-6060494468A2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AC96B1-D454-4F82-9311-74C632DE8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CD3E87-6757-4F80-9478-2BC79700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9D3-01D7-4901-85BE-D3AE54A86E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975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869798-8DE0-4138-B0D3-61F96EA0D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4BAD-350C-4426-9C9E-6060494468A2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556DE47-37EA-4B0E-B162-349BB8F38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D668F4-7F64-41BF-AD64-3F8EDA96B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9D3-01D7-4901-85BE-D3AE54A86E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90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46557-83BB-4778-B498-180E2AD7B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B451CF-251D-4E41-859B-A14ABEE18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D14210-6E65-4B7B-807B-72EADA2E6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5FA77C-4884-48C0-A1D8-7CCC06F51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4BAD-350C-4426-9C9E-6060494468A2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BDE6B2-BB9C-46E4-81B2-1DEAEBA19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D51BB0-D551-4256-AEA0-3D7CB90AC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9D3-01D7-4901-85BE-D3AE54A86E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261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A26BED-BA49-40E3-A15B-388DE3348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D79B5E-9004-481D-98FD-AB00A78EB1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5B619A-4032-487F-B8D0-4597E816C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B049C4-D2A2-47F7-9E75-19950E5F5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4BAD-350C-4426-9C9E-6060494468A2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BC423A-7778-4A25-83E2-44D045908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235FEC-5A91-41B7-ACF5-AB9264F3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7A9D3-01D7-4901-85BE-D3AE54A86E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610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2EEB15C-3210-441A-A100-B2F1990E3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113F21-8E6C-44C5-896E-697488877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0BDAAB-5C8A-42C4-9168-8D13AB92FA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E4BAD-350C-4426-9C9E-6060494468A2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EE4774-81B9-420A-B0DA-CAC22D9D6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7CAC1-F30A-4D90-BA89-23BB431F5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7A9D3-01D7-4901-85BE-D3AE54A86E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188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8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48BFE5EC-7D3B-4A9C-AF4E-A23785295947}"/>
              </a:ext>
            </a:extLst>
          </p:cNvPr>
          <p:cNvSpPr txBox="1"/>
          <p:nvPr/>
        </p:nvSpPr>
        <p:spPr>
          <a:xfrm>
            <a:off x="962527" y="649705"/>
            <a:ext cx="3994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课程作业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7EF7D6-C994-48CF-BF7A-2FB04E9D79DA}"/>
              </a:ext>
            </a:extLst>
          </p:cNvPr>
          <p:cNvSpPr txBox="1"/>
          <p:nvPr/>
        </p:nvSpPr>
        <p:spPr>
          <a:xfrm>
            <a:off x="962527" y="1335505"/>
            <a:ext cx="465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项目名称：  </a:t>
            </a:r>
            <a:r>
              <a:rPr lang="en-US" altLang="zh-CN" dirty="0" err="1"/>
              <a:t>TrajectoryExtraction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环境：          </a:t>
            </a:r>
            <a:r>
              <a:rPr lang="en-US" altLang="zh-CN" dirty="0"/>
              <a:t>ubuntu 14.04  </a:t>
            </a:r>
            <a:r>
              <a:rPr lang="en-US" altLang="zh-CN" dirty="0" err="1"/>
              <a:t>cmake</a:t>
            </a:r>
            <a:r>
              <a:rPr lang="zh-CN" altLang="en-US" dirty="0"/>
              <a:t>工程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数据：          </a:t>
            </a:r>
            <a:r>
              <a:rPr lang="en-US" altLang="zh-CN" dirty="0"/>
              <a:t>20161001.txt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449C5D-6E24-4298-81EB-494E39650A22}"/>
              </a:ext>
            </a:extLst>
          </p:cNvPr>
          <p:cNvSpPr txBox="1"/>
          <p:nvPr/>
        </p:nvSpPr>
        <p:spPr>
          <a:xfrm>
            <a:off x="6268452" y="554228"/>
            <a:ext cx="239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思路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383DCC-F636-454E-80A2-580A5FDB56AA}"/>
              </a:ext>
            </a:extLst>
          </p:cNvPr>
          <p:cNvSpPr/>
          <p:nvPr/>
        </p:nvSpPr>
        <p:spPr>
          <a:xfrm>
            <a:off x="1359570" y="4402279"/>
            <a:ext cx="1600199" cy="4692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FileRecord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65786E0-9123-4CD0-87CD-3D2A0A2876F6}"/>
              </a:ext>
            </a:extLst>
          </p:cNvPr>
          <p:cNvSpPr/>
          <p:nvPr/>
        </p:nvSpPr>
        <p:spPr>
          <a:xfrm>
            <a:off x="3573379" y="4402279"/>
            <a:ext cx="1600199" cy="4692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Traj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DC561A7-8CEB-408F-A853-22B44260E1D8}"/>
              </a:ext>
            </a:extLst>
          </p:cNvPr>
          <p:cNvSpPr/>
          <p:nvPr/>
        </p:nvSpPr>
        <p:spPr>
          <a:xfrm>
            <a:off x="2376237" y="5522495"/>
            <a:ext cx="1600199" cy="4692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IOinterface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359F161-36BC-46BE-8A77-E43894FD22E1}"/>
              </a:ext>
            </a:extLst>
          </p:cNvPr>
          <p:cNvSpPr/>
          <p:nvPr/>
        </p:nvSpPr>
        <p:spPr>
          <a:xfrm>
            <a:off x="3573379" y="3301001"/>
            <a:ext cx="1600199" cy="4692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TrajPoint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1BF7CDC-23FA-4975-B63F-C6393F4186A0}"/>
              </a:ext>
            </a:extLst>
          </p:cNvPr>
          <p:cNvCxnSpPr>
            <a:stCxn id="15" idx="2"/>
            <a:endCxn id="13" idx="0"/>
          </p:cNvCxnSpPr>
          <p:nvPr/>
        </p:nvCxnSpPr>
        <p:spPr>
          <a:xfrm>
            <a:off x="4373479" y="3770232"/>
            <a:ext cx="0" cy="632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5CF055D-7519-476B-B791-18AACE7DA211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159670" y="4871510"/>
            <a:ext cx="1016667" cy="6509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3E2AFCE-F4C3-4A6B-B005-3C0946C48E6A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176337" y="4871510"/>
            <a:ext cx="1197142" cy="6509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A450F8ED-9D09-4F13-9E37-51507FCD6399}"/>
              </a:ext>
            </a:extLst>
          </p:cNvPr>
          <p:cNvSpPr txBox="1"/>
          <p:nvPr/>
        </p:nvSpPr>
        <p:spPr>
          <a:xfrm>
            <a:off x="5823284" y="4406572"/>
            <a:ext cx="43674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FileRecord</a:t>
            </a:r>
            <a:r>
              <a:rPr lang="zh-CN" altLang="en-US" dirty="0"/>
              <a:t>类：存储数据的每一条记录；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TrajPoint</a:t>
            </a:r>
            <a:r>
              <a:rPr lang="zh-CN" altLang="en-US" dirty="0"/>
              <a:t>结构体：存储每个位置点的时空属性；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Traj</a:t>
            </a:r>
            <a:r>
              <a:rPr lang="zh-CN" altLang="en-US" dirty="0"/>
              <a:t>类：存储每辆车的轨迹，并对轨迹进行排序、去粗差、计算累计距离等操作；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Iointerface</a:t>
            </a:r>
            <a:r>
              <a:rPr lang="zh-CN" altLang="en-US" dirty="0"/>
              <a:t>类：用于文件的输入输出。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8ADD4C4-45F3-4F52-8284-48C53D3C8FCD}"/>
              </a:ext>
            </a:extLst>
          </p:cNvPr>
          <p:cNvSpPr txBox="1"/>
          <p:nvPr/>
        </p:nvSpPr>
        <p:spPr>
          <a:xfrm>
            <a:off x="1331496" y="2927503"/>
            <a:ext cx="239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项目结构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F987891-DD05-4226-8193-A9ECD73DF6DB}"/>
              </a:ext>
            </a:extLst>
          </p:cNvPr>
          <p:cNvSpPr/>
          <p:nvPr/>
        </p:nvSpPr>
        <p:spPr>
          <a:xfrm>
            <a:off x="6950244" y="1221932"/>
            <a:ext cx="1303419" cy="4692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读取数据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7891124-86A2-44A3-8721-140FC3FC8260}"/>
              </a:ext>
            </a:extLst>
          </p:cNvPr>
          <p:cNvSpPr/>
          <p:nvPr/>
        </p:nvSpPr>
        <p:spPr>
          <a:xfrm>
            <a:off x="6268452" y="2051264"/>
            <a:ext cx="2667002" cy="4692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数据按</a:t>
            </a:r>
            <a:r>
              <a:rPr lang="en-US" altLang="zh-CN" dirty="0">
                <a:solidFill>
                  <a:schemeClr val="tx1"/>
                </a:solidFill>
              </a:rPr>
              <a:t>ID</a:t>
            </a:r>
            <a:r>
              <a:rPr lang="zh-CN" altLang="en-US" dirty="0">
                <a:solidFill>
                  <a:schemeClr val="tx1"/>
                </a:solidFill>
              </a:rPr>
              <a:t>拆分临时存储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36478DD-795E-40F9-A1C6-2749DFB18B55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flipH="1">
            <a:off x="7601953" y="1691163"/>
            <a:ext cx="1" cy="360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C7D3F494-85C1-4B58-8C60-C8F742849C88}"/>
              </a:ext>
            </a:extLst>
          </p:cNvPr>
          <p:cNvSpPr/>
          <p:nvPr/>
        </p:nvSpPr>
        <p:spPr>
          <a:xfrm>
            <a:off x="6456948" y="3034509"/>
            <a:ext cx="2290010" cy="4692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提取每个</a:t>
            </a:r>
            <a:r>
              <a:rPr lang="en-US" altLang="zh-CN" dirty="0">
                <a:solidFill>
                  <a:schemeClr val="tx1"/>
                </a:solidFill>
              </a:rPr>
              <a:t>ID</a:t>
            </a:r>
            <a:r>
              <a:rPr lang="zh-CN" altLang="en-US" dirty="0">
                <a:solidFill>
                  <a:schemeClr val="tx1"/>
                </a:solidFill>
              </a:rPr>
              <a:t>的轨迹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C4A5CF6-456A-400E-937B-67DE34DF4EBF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7601953" y="2520495"/>
            <a:ext cx="0" cy="514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5D082594-DD08-4BE0-BDBE-CEE9D2CED8D4}"/>
              </a:ext>
            </a:extLst>
          </p:cNvPr>
          <p:cNvSpPr/>
          <p:nvPr/>
        </p:nvSpPr>
        <p:spPr>
          <a:xfrm>
            <a:off x="9376607" y="3609784"/>
            <a:ext cx="2290010" cy="4692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轨迹排序和粗差剔除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BFD1F39E-5C83-450B-886B-CD9639A457CD}"/>
              </a:ext>
            </a:extLst>
          </p:cNvPr>
          <p:cNvCxnSpPr>
            <a:cxnSpLocks/>
            <a:stCxn id="32" idx="3"/>
            <a:endCxn id="41" idx="1"/>
          </p:cNvCxnSpPr>
          <p:nvPr/>
        </p:nvCxnSpPr>
        <p:spPr>
          <a:xfrm>
            <a:off x="8746958" y="3269125"/>
            <a:ext cx="629649" cy="575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34F76F8D-5086-4BF2-BBC2-4127E3224D0D}"/>
              </a:ext>
            </a:extLst>
          </p:cNvPr>
          <p:cNvSpPr/>
          <p:nvPr/>
        </p:nvSpPr>
        <p:spPr>
          <a:xfrm>
            <a:off x="9376607" y="2675803"/>
            <a:ext cx="2290010" cy="4692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计算某时段的总里程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936B784-CBAA-42D9-A026-439705BBE65E}"/>
              </a:ext>
            </a:extLst>
          </p:cNvPr>
          <p:cNvSpPr/>
          <p:nvPr/>
        </p:nvSpPr>
        <p:spPr>
          <a:xfrm>
            <a:off x="9623255" y="1691163"/>
            <a:ext cx="1792705" cy="4692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结果输出成文件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41E5A66-2BC3-4B09-AFE7-4EA7A28C6FC9}"/>
              </a:ext>
            </a:extLst>
          </p:cNvPr>
          <p:cNvSpPr/>
          <p:nvPr/>
        </p:nvSpPr>
        <p:spPr>
          <a:xfrm>
            <a:off x="9623254" y="788247"/>
            <a:ext cx="1792705" cy="4692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简单的统计分析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6779ED6-0CE6-4308-A68B-78554FB198B5}"/>
              </a:ext>
            </a:extLst>
          </p:cNvPr>
          <p:cNvCxnSpPr>
            <a:cxnSpLocks/>
            <a:stCxn id="41" idx="0"/>
            <a:endCxn id="46" idx="2"/>
          </p:cNvCxnSpPr>
          <p:nvPr/>
        </p:nvCxnSpPr>
        <p:spPr>
          <a:xfrm flipV="1">
            <a:off x="10521612" y="3145034"/>
            <a:ext cx="0" cy="464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F6B09622-0F4D-4D45-B0EC-67C16712B36D}"/>
              </a:ext>
            </a:extLst>
          </p:cNvPr>
          <p:cNvCxnSpPr>
            <a:cxnSpLocks/>
            <a:stCxn id="46" idx="0"/>
            <a:endCxn id="47" idx="2"/>
          </p:cNvCxnSpPr>
          <p:nvPr/>
        </p:nvCxnSpPr>
        <p:spPr>
          <a:xfrm flipH="1" flipV="1">
            <a:off x="10519608" y="2160394"/>
            <a:ext cx="2004" cy="515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A6B462B-DEBA-47B0-A581-D814CDB26DBA}"/>
              </a:ext>
            </a:extLst>
          </p:cNvPr>
          <p:cNvCxnSpPr>
            <a:cxnSpLocks/>
            <a:stCxn id="47" idx="0"/>
            <a:endCxn id="48" idx="2"/>
          </p:cNvCxnSpPr>
          <p:nvPr/>
        </p:nvCxnSpPr>
        <p:spPr>
          <a:xfrm flipH="1" flipV="1">
            <a:off x="10519607" y="1257478"/>
            <a:ext cx="1" cy="433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315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48BFE5EC-7D3B-4A9C-AF4E-A23785295947}"/>
              </a:ext>
            </a:extLst>
          </p:cNvPr>
          <p:cNvSpPr txBox="1"/>
          <p:nvPr/>
        </p:nvSpPr>
        <p:spPr>
          <a:xfrm>
            <a:off x="962527" y="649705"/>
            <a:ext cx="3994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大作业</a:t>
            </a:r>
            <a:endParaRPr lang="en-US" altLang="zh-CN" sz="20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E88AFC5-8139-4D95-9782-972133A46631}"/>
              </a:ext>
            </a:extLst>
          </p:cNvPr>
          <p:cNvSpPr/>
          <p:nvPr/>
        </p:nvSpPr>
        <p:spPr>
          <a:xfrm>
            <a:off x="4957011" y="3018376"/>
            <a:ext cx="1713054" cy="61345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视频</a:t>
            </a:r>
          </a:p>
        </p:txBody>
      </p:sp>
    </p:spTree>
    <p:extLst>
      <p:ext uri="{BB962C8B-B14F-4D97-AF65-F5344CB8AC3E}">
        <p14:creationId xmlns:p14="http://schemas.microsoft.com/office/powerpoint/2010/main" val="428246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48BFE5EC-7D3B-4A9C-AF4E-A23785295947}"/>
              </a:ext>
            </a:extLst>
          </p:cNvPr>
          <p:cNvSpPr txBox="1"/>
          <p:nvPr/>
        </p:nvSpPr>
        <p:spPr>
          <a:xfrm>
            <a:off x="962527" y="649705"/>
            <a:ext cx="3994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大作业</a:t>
            </a:r>
            <a:endParaRPr lang="en-US" altLang="zh-CN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D38E5C-FE14-4D78-AD06-028727ED9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58" y="3478880"/>
            <a:ext cx="3411044" cy="272941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A313312-4D81-4B97-BE34-7B534C59A2A6}"/>
              </a:ext>
            </a:extLst>
          </p:cNvPr>
          <p:cNvSpPr/>
          <p:nvPr/>
        </p:nvSpPr>
        <p:spPr>
          <a:xfrm>
            <a:off x="962527" y="1482872"/>
            <a:ext cx="2406315" cy="876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数据：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左右相机的影像序列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C2273AA-3696-4A4E-9EF4-4110C1D0298D}"/>
              </a:ext>
            </a:extLst>
          </p:cNvPr>
          <p:cNvSpPr/>
          <p:nvPr/>
        </p:nvSpPr>
        <p:spPr>
          <a:xfrm>
            <a:off x="5297737" y="1681587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结果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6C34E43-EC80-4676-BC0F-46D4C3842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111" y="2267338"/>
            <a:ext cx="2867025" cy="12096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9BF4264-C645-41CE-A5E5-7A72011E1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37" y="2359330"/>
            <a:ext cx="2990850" cy="11811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F929AEC-EB4A-43FD-914A-4B70927CAA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37" y="4157253"/>
            <a:ext cx="2895600" cy="17526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855A3F5-73BE-482E-8464-9A7C1A78C943}"/>
              </a:ext>
            </a:extLst>
          </p:cNvPr>
          <p:cNvSpPr/>
          <p:nvPr/>
        </p:nvSpPr>
        <p:spPr>
          <a:xfrm>
            <a:off x="922246" y="3059668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特征点深度可视化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0145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48BFE5EC-7D3B-4A9C-AF4E-A23785295947}"/>
              </a:ext>
            </a:extLst>
          </p:cNvPr>
          <p:cNvSpPr txBox="1"/>
          <p:nvPr/>
        </p:nvSpPr>
        <p:spPr>
          <a:xfrm>
            <a:off x="962527" y="649705"/>
            <a:ext cx="3994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/>
              <a:t>FileRecord</a:t>
            </a:r>
            <a:r>
              <a:rPr lang="zh-CN" altLang="en-US" sz="2000" b="1" dirty="0"/>
              <a:t>类</a:t>
            </a:r>
            <a:endParaRPr lang="en-US" altLang="zh-CN" sz="20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9F31B2-E020-4F1B-9DAD-A8206E63CBF1}"/>
              </a:ext>
            </a:extLst>
          </p:cNvPr>
          <p:cNvSpPr/>
          <p:nvPr/>
        </p:nvSpPr>
        <p:spPr>
          <a:xfrm>
            <a:off x="521368" y="2069755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bool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     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isGood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false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time_t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    time;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    company;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       id;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    longitude;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    latitude;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    speed;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    azimuth;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       status;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       flag;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reserved_field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time_t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unloading_time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C66A91-18C2-4826-996D-CFB1B9A5C68D}"/>
              </a:ext>
            </a:extLst>
          </p:cNvPr>
          <p:cNvSpPr/>
          <p:nvPr/>
        </p:nvSpPr>
        <p:spPr>
          <a:xfrm>
            <a:off x="745957" y="1985534"/>
            <a:ext cx="3838074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E51AD00-21E3-4E15-9DEE-14DBD1B23F3A}"/>
              </a:ext>
            </a:extLst>
          </p:cNvPr>
          <p:cNvSpPr/>
          <p:nvPr/>
        </p:nvSpPr>
        <p:spPr>
          <a:xfrm>
            <a:off x="962527" y="137192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成员变量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BDBD7B-2737-45E0-B45B-BD49905681DE}"/>
              </a:ext>
            </a:extLst>
          </p:cNvPr>
          <p:cNvSpPr/>
          <p:nvPr/>
        </p:nvSpPr>
        <p:spPr>
          <a:xfrm>
            <a:off x="6096000" y="2554393"/>
            <a:ext cx="43353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FileRecord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FileRecord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_str);</a:t>
            </a: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5105E7B-0BC6-4837-8639-67A5E7F97FAD}"/>
              </a:ext>
            </a:extLst>
          </p:cNvPr>
          <p:cNvSpPr/>
          <p:nvPr/>
        </p:nvSpPr>
        <p:spPr>
          <a:xfrm>
            <a:off x="6063370" y="137192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构造函数</a:t>
            </a:r>
          </a:p>
        </p:txBody>
      </p:sp>
    </p:spTree>
    <p:extLst>
      <p:ext uri="{BB962C8B-B14F-4D97-AF65-F5344CB8AC3E}">
        <p14:creationId xmlns:p14="http://schemas.microsoft.com/office/powerpoint/2010/main" val="2013394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48BFE5EC-7D3B-4A9C-AF4E-A23785295947}"/>
              </a:ext>
            </a:extLst>
          </p:cNvPr>
          <p:cNvSpPr txBox="1"/>
          <p:nvPr/>
        </p:nvSpPr>
        <p:spPr>
          <a:xfrm>
            <a:off x="962527" y="649705"/>
            <a:ext cx="3994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/>
              <a:t>Traj</a:t>
            </a:r>
            <a:r>
              <a:rPr lang="zh-CN" altLang="en-US" sz="2000" b="1" dirty="0"/>
              <a:t>类</a:t>
            </a:r>
            <a:endParaRPr lang="en-US" altLang="zh-CN" sz="20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E51AD00-21E3-4E15-9DEE-14DBD1B23F3A}"/>
              </a:ext>
            </a:extLst>
          </p:cNvPr>
          <p:cNvSpPr/>
          <p:nvPr/>
        </p:nvSpPr>
        <p:spPr>
          <a:xfrm>
            <a:off x="962527" y="1371925"/>
            <a:ext cx="1754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err="1"/>
              <a:t>TrajPoint</a:t>
            </a:r>
            <a:r>
              <a:rPr lang="zh-CN" altLang="en-US" dirty="0"/>
              <a:t>结构体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5105E7B-0BC6-4837-8639-67A5E7F97FAD}"/>
              </a:ext>
            </a:extLst>
          </p:cNvPr>
          <p:cNvSpPr/>
          <p:nvPr/>
        </p:nvSpPr>
        <p:spPr>
          <a:xfrm>
            <a:off x="5430253" y="136602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构造函数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26F3E0F-735A-4280-AE33-AAA6012DCA4C}"/>
              </a:ext>
            </a:extLst>
          </p:cNvPr>
          <p:cNvSpPr/>
          <p:nvPr/>
        </p:nvSpPr>
        <p:spPr>
          <a:xfrm>
            <a:off x="1068207" y="1747224"/>
            <a:ext cx="32966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struct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TrajPoint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time_t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    time;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    longitude;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    latitude;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    speed;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    azimuth;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       status;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};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E73B9B-9480-4478-AE8C-6B09009BA0B5}"/>
              </a:ext>
            </a:extLst>
          </p:cNvPr>
          <p:cNvSpPr/>
          <p:nvPr/>
        </p:nvSpPr>
        <p:spPr>
          <a:xfrm>
            <a:off x="625643" y="502441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             id;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          company;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list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TrajPoint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&gt;    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trajPoints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DE8E93-B0A2-43A1-9919-6B193A8C0764}"/>
              </a:ext>
            </a:extLst>
          </p:cNvPr>
          <p:cNvSpPr/>
          <p:nvPr/>
        </p:nvSpPr>
        <p:spPr>
          <a:xfrm>
            <a:off x="1068207" y="456829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成员变量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BE0ED1E-C8D0-4B56-98B7-4C0781D4C96D}"/>
              </a:ext>
            </a:extLst>
          </p:cNvPr>
          <p:cNvSpPr/>
          <p:nvPr/>
        </p:nvSpPr>
        <p:spPr>
          <a:xfrm>
            <a:off x="4957011" y="1735352"/>
            <a:ext cx="56067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Traj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Traj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vector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&lt;Trajectory::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FileRecord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&gt;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frs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5A923B8-53E1-47DD-95EA-3177AF1A58C3}"/>
              </a:ext>
            </a:extLst>
          </p:cNvPr>
          <p:cNvSpPr/>
          <p:nvPr/>
        </p:nvSpPr>
        <p:spPr>
          <a:xfrm>
            <a:off x="5490411" y="4338873"/>
            <a:ext cx="68178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fr-FR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BL2xy(</a:t>
            </a:r>
            <a:r>
              <a:rPr lang="fr-FR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fr-FR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lon, </a:t>
            </a:r>
            <a:r>
              <a:rPr lang="fr-FR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fr-FR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lat, </a:t>
            </a:r>
            <a:r>
              <a:rPr lang="fr-FR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fr-FR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&amp;x, </a:t>
            </a:r>
            <a:r>
              <a:rPr lang="fr-FR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fr-FR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&amp;y);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calDist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TrajPoint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tp1,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TrajPoint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tp2);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calVel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TrajPoint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tp1,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TrajPoint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tp2);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eraseError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sortTrajPoints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calTotalDist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time_t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tstart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time_t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tend);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8B4E5E3-C064-48A1-BBE7-A1A0CB8D9C7E}"/>
              </a:ext>
            </a:extLst>
          </p:cNvPr>
          <p:cNvSpPr/>
          <p:nvPr/>
        </p:nvSpPr>
        <p:spPr>
          <a:xfrm>
            <a:off x="5490411" y="381143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方法</a:t>
            </a:r>
          </a:p>
        </p:txBody>
      </p:sp>
    </p:spTree>
    <p:extLst>
      <p:ext uri="{BB962C8B-B14F-4D97-AF65-F5344CB8AC3E}">
        <p14:creationId xmlns:p14="http://schemas.microsoft.com/office/powerpoint/2010/main" val="1321307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48BFE5EC-7D3B-4A9C-AF4E-A23785295947}"/>
              </a:ext>
            </a:extLst>
          </p:cNvPr>
          <p:cNvSpPr txBox="1"/>
          <p:nvPr/>
        </p:nvSpPr>
        <p:spPr>
          <a:xfrm>
            <a:off x="962527" y="649705"/>
            <a:ext cx="3994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/>
              <a:t>IOinterface</a:t>
            </a:r>
            <a:r>
              <a:rPr lang="zh-CN" altLang="en-US" sz="2000" b="1" dirty="0"/>
              <a:t>类</a:t>
            </a:r>
            <a:endParaRPr lang="en-US" altLang="zh-CN" sz="20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8B4E5E3-C064-48A1-BBE7-A1A0CB8D9C7E}"/>
              </a:ext>
            </a:extLst>
          </p:cNvPr>
          <p:cNvSpPr/>
          <p:nvPr/>
        </p:nvSpPr>
        <p:spPr>
          <a:xfrm>
            <a:off x="962527" y="132090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方法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D0F232-2139-4DDB-9C89-22B7D9024E8F}"/>
              </a:ext>
            </a:extLst>
          </p:cNvPr>
          <p:cNvSpPr/>
          <p:nvPr/>
        </p:nvSpPr>
        <p:spPr>
          <a:xfrm>
            <a:off x="393032" y="1961321"/>
            <a:ext cx="1140593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static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readFile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path, 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vector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&lt;Trajectory::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FileRecord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&gt; &amp;records);</a:t>
            </a:r>
          </a:p>
          <a:p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static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splitFilewithID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path,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bool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IDflag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[],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&amp;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recordnum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static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deleteFilewithID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bool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IDflag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[]);</a:t>
            </a:r>
          </a:p>
          <a:p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static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getFileNames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path, 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vector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&gt;&amp; filenames);</a:t>
            </a:r>
          </a:p>
          <a:p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static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time_t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inputTime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year,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month,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day,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hour,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minute,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second);</a:t>
            </a:r>
          </a:p>
          <a:p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static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outTrajLenth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dataPath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outPath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time_t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tstart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time_t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tend);</a:t>
            </a:r>
          </a:p>
          <a:p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static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outTrajLenthUsingThread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dataPath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outPath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time_t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tstart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time_t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tend);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617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48BFE5EC-7D3B-4A9C-AF4E-A23785295947}"/>
              </a:ext>
            </a:extLst>
          </p:cNvPr>
          <p:cNvSpPr txBox="1"/>
          <p:nvPr/>
        </p:nvSpPr>
        <p:spPr>
          <a:xfrm>
            <a:off x="962527" y="649705"/>
            <a:ext cx="3994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/>
              <a:t>IOinterface</a:t>
            </a:r>
            <a:r>
              <a:rPr lang="zh-CN" altLang="en-US" sz="2000" b="1" dirty="0"/>
              <a:t>类</a:t>
            </a:r>
            <a:endParaRPr lang="en-US" altLang="zh-CN" sz="20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6EF621F-2A3F-4552-8936-CA119B1D8ECD}"/>
              </a:ext>
            </a:extLst>
          </p:cNvPr>
          <p:cNvSpPr/>
          <p:nvPr/>
        </p:nvSpPr>
        <p:spPr>
          <a:xfrm>
            <a:off x="605589" y="1776655"/>
            <a:ext cx="112334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static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outTrajLenthUsingThread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dataPath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outPath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time_t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tstart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time_t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tend);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384223F-A2B7-4AD4-B72C-CCA0BF5D6FD4}"/>
              </a:ext>
            </a:extLst>
          </p:cNvPr>
          <p:cNvSpPr/>
          <p:nvPr/>
        </p:nvSpPr>
        <p:spPr>
          <a:xfrm>
            <a:off x="962527" y="132090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多线程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9EA381-7FDF-477E-BB8A-DD345D219E55}"/>
              </a:ext>
            </a:extLst>
          </p:cNvPr>
          <p:cNvSpPr/>
          <p:nvPr/>
        </p:nvSpPr>
        <p:spPr>
          <a:xfrm>
            <a:off x="605589" y="2232408"/>
            <a:ext cx="563994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*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mythread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*</a:t>
            </a:r>
            <a:r>
              <a:rPr lang="en-US" altLang="zh-CN" sz="1200" dirty="0">
                <a:solidFill>
                  <a:srgbClr val="80808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data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ioPath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*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iopath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=(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ioPath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*)data;</a:t>
            </a: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vector&lt;Trajectory::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FileRecord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&gt; 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frs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Trajectory::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IOinterface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::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readFile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iopath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-&gt;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inPath,frs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pl-PL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Trajectory::Traj traj = Trajectory::Traj(frs);</a:t>
            </a: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traj.sortTrajPoints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errornum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=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traj.eraseError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trajdist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traj.calTotalDist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iopath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-&gt;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t_start,iopath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-&gt;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t_end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endParaRPr lang="zh-CN" altLang="en-US" sz="1200" dirty="0">
              <a:solidFill>
                <a:srgbClr val="000000"/>
              </a:solidFill>
              <a:highlight>
                <a:srgbClr val="FFFFFF"/>
              </a:highlight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pthread_mutex_lock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(&amp;mutex);</a:t>
            </a: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ofstream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outfile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outfile.open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iopath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-&gt;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outPath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ios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::out |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ios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::app);</a:t>
            </a: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outfile.is_open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()){</a:t>
            </a: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stringstream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ss1,ss2;</a:t>
            </a: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    ss1&lt;&lt;traj.id ;</a:t>
            </a: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    ss2&lt;&lt;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trajdist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    string str =ss1.str() +</a:t>
            </a:r>
            <a:r>
              <a:rPr lang="en-US" altLang="zh-CN" sz="1200" dirty="0">
                <a:solidFill>
                  <a:srgbClr val="A31515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","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+ ss2.str();</a:t>
            </a: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outfile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&lt;&lt;str &lt;&lt;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zh-CN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outfile.close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pthread_mutex_unlock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(&amp;mutex);</a:t>
            </a:r>
          </a:p>
          <a:p>
            <a:endParaRPr lang="zh-CN" altLang="en-US" sz="1200" dirty="0">
              <a:solidFill>
                <a:srgbClr val="000000"/>
              </a:solidFill>
              <a:highlight>
                <a:srgbClr val="FFFFFF"/>
              </a:highlight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FF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CC054B-5F7C-410E-8F85-704CEF26D68A}"/>
              </a:ext>
            </a:extLst>
          </p:cNvPr>
          <p:cNvSpPr/>
          <p:nvPr/>
        </p:nvSpPr>
        <p:spPr>
          <a:xfrm>
            <a:off x="709863" y="4078705"/>
            <a:ext cx="4247148" cy="23341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A22E8A-21B9-4122-939F-039398E69A6F}"/>
              </a:ext>
            </a:extLst>
          </p:cNvPr>
          <p:cNvSpPr/>
          <p:nvPr/>
        </p:nvSpPr>
        <p:spPr>
          <a:xfrm>
            <a:off x="6733674" y="5011152"/>
            <a:ext cx="1171073" cy="4692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互斥锁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802130B-AD0A-4629-A2AB-FC21DC6B607A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4957011" y="5245768"/>
            <a:ext cx="17766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F4E0CBDA-1E3E-4780-A4CC-FB1050A6ED30}"/>
              </a:ext>
            </a:extLst>
          </p:cNvPr>
          <p:cNvSpPr txBox="1"/>
          <p:nvPr/>
        </p:nvSpPr>
        <p:spPr>
          <a:xfrm>
            <a:off x="7218947" y="2978405"/>
            <a:ext cx="4367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思路：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</a:t>
            </a:r>
            <a:r>
              <a:rPr lang="en-US" altLang="zh-CN" dirty="0"/>
              <a:t>5</a:t>
            </a:r>
            <a:r>
              <a:rPr lang="zh-CN" altLang="en-US" dirty="0"/>
              <a:t>个线程读约</a:t>
            </a:r>
            <a:r>
              <a:rPr lang="en-US" altLang="zh-CN" dirty="0"/>
              <a:t>5800</a:t>
            </a:r>
            <a:r>
              <a:rPr lang="zh-CN" altLang="en-US" dirty="0"/>
              <a:t>个文件，处理后写入同一个输出文件。</a:t>
            </a:r>
          </a:p>
        </p:txBody>
      </p:sp>
    </p:spTree>
    <p:extLst>
      <p:ext uri="{BB962C8B-B14F-4D97-AF65-F5344CB8AC3E}">
        <p14:creationId xmlns:p14="http://schemas.microsoft.com/office/powerpoint/2010/main" val="2829357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48BFE5EC-7D3B-4A9C-AF4E-A23785295947}"/>
              </a:ext>
            </a:extLst>
          </p:cNvPr>
          <p:cNvSpPr txBox="1"/>
          <p:nvPr/>
        </p:nvSpPr>
        <p:spPr>
          <a:xfrm>
            <a:off x="962527" y="649705"/>
            <a:ext cx="3994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过程与结果</a:t>
            </a:r>
            <a:endParaRPr lang="en-US" altLang="zh-CN" sz="20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8B4E5E3-C064-48A1-BBE7-A1A0CB8D9C7E}"/>
              </a:ext>
            </a:extLst>
          </p:cNvPr>
          <p:cNvSpPr/>
          <p:nvPr/>
        </p:nvSpPr>
        <p:spPr>
          <a:xfrm>
            <a:off x="565485" y="1292647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数据读取存在乱码：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458F48-C645-4EDD-8B9A-08DBA5C8F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7" r="-1" b="45209"/>
          <a:stretch/>
        </p:blipFill>
        <p:spPr>
          <a:xfrm>
            <a:off x="505327" y="1904811"/>
            <a:ext cx="5342021" cy="28635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470FBF-0535-4CFA-B15D-A9D8095251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6" t="85614" r="27736" b="2983"/>
          <a:stretch/>
        </p:blipFill>
        <p:spPr>
          <a:xfrm>
            <a:off x="505327" y="5027858"/>
            <a:ext cx="4463716" cy="7820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053710-FCBF-4E16-8A76-6E63AEBEDC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6" b="46667"/>
          <a:stretch/>
        </p:blipFill>
        <p:spPr>
          <a:xfrm>
            <a:off x="6212307" y="842169"/>
            <a:ext cx="5286006" cy="277547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9A9A02B-E591-436A-9169-0419DF817C6A}"/>
              </a:ext>
            </a:extLst>
          </p:cNvPr>
          <p:cNvSpPr/>
          <p:nvPr/>
        </p:nvSpPr>
        <p:spPr>
          <a:xfrm>
            <a:off x="6212307" y="28339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数据异常：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BD947F1-40D2-463B-B6C9-B808198B05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1" t="74987" r="27871" b="13609"/>
          <a:stretch/>
        </p:blipFill>
        <p:spPr>
          <a:xfrm>
            <a:off x="6245679" y="4509627"/>
            <a:ext cx="4463716" cy="78205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9BD4580-2EDE-4082-A357-0483FEAFA064}"/>
              </a:ext>
            </a:extLst>
          </p:cNvPr>
          <p:cNvSpPr/>
          <p:nvPr/>
        </p:nvSpPr>
        <p:spPr>
          <a:xfrm>
            <a:off x="6212906" y="3982081"/>
            <a:ext cx="2020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3.8G</a:t>
            </a:r>
            <a:r>
              <a:rPr lang="zh-CN" altLang="en-US" dirty="0"/>
              <a:t>数据读取用时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4245454-8F9B-441B-8D72-43F8E0BFE3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4" t="63450" r="42441" b="22840"/>
          <a:stretch/>
        </p:blipFill>
        <p:spPr>
          <a:xfrm>
            <a:off x="6212307" y="5713531"/>
            <a:ext cx="4584032" cy="94026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C2244B46-F35F-49DA-980E-A9606681C73E}"/>
              </a:ext>
            </a:extLst>
          </p:cNvPr>
          <p:cNvSpPr/>
          <p:nvPr/>
        </p:nvSpPr>
        <p:spPr>
          <a:xfrm>
            <a:off x="6212307" y="5370493"/>
            <a:ext cx="2481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3.8G</a:t>
            </a:r>
            <a:r>
              <a:rPr lang="zh-CN" altLang="en-US" dirty="0"/>
              <a:t>数据处理输出用时</a:t>
            </a:r>
          </a:p>
        </p:txBody>
      </p:sp>
    </p:spTree>
    <p:extLst>
      <p:ext uri="{BB962C8B-B14F-4D97-AF65-F5344CB8AC3E}">
        <p14:creationId xmlns:p14="http://schemas.microsoft.com/office/powerpoint/2010/main" val="3052661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48BFE5EC-7D3B-4A9C-AF4E-A23785295947}"/>
              </a:ext>
            </a:extLst>
          </p:cNvPr>
          <p:cNvSpPr txBox="1"/>
          <p:nvPr/>
        </p:nvSpPr>
        <p:spPr>
          <a:xfrm>
            <a:off x="962527" y="649705"/>
            <a:ext cx="3994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过程与结果</a:t>
            </a:r>
            <a:endParaRPr lang="en-US" altLang="zh-CN" sz="2000" b="1" dirty="0"/>
          </a:p>
        </p:txBody>
      </p:sp>
      <p:pic>
        <p:nvPicPr>
          <p:cNvPr id="3" name="图片 2" descr="10066.txt - 记事本">
            <a:extLst>
              <a:ext uri="{FF2B5EF4-FFF2-40B4-BE49-F238E27FC236}">
                <a16:creationId xmlns:a16="http://schemas.microsoft.com/office/drawing/2014/main" id="{9A5AC88C-C680-47A9-9EDB-8487AE516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7" y="2071498"/>
            <a:ext cx="2249905" cy="178117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9554A87-036A-421E-9B6E-80EE1725368A}"/>
              </a:ext>
            </a:extLst>
          </p:cNvPr>
          <p:cNvSpPr/>
          <p:nvPr/>
        </p:nvSpPr>
        <p:spPr>
          <a:xfrm>
            <a:off x="962527" y="1496306"/>
            <a:ext cx="3632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按</a:t>
            </a:r>
            <a:r>
              <a:rPr lang="en-US" altLang="zh-CN" dirty="0"/>
              <a:t>ID</a:t>
            </a:r>
            <a:r>
              <a:rPr lang="zh-CN" altLang="en-US" dirty="0"/>
              <a:t>拆分的临时文件中的两个个：</a:t>
            </a:r>
          </a:p>
        </p:txBody>
      </p:sp>
      <p:pic>
        <p:nvPicPr>
          <p:cNvPr id="7" name="图片 6" descr="10155.txt - 记事本">
            <a:extLst>
              <a:ext uri="{FF2B5EF4-FFF2-40B4-BE49-F238E27FC236}">
                <a16:creationId xmlns:a16="http://schemas.microsoft.com/office/drawing/2014/main" id="{D0303674-09A1-4A1C-88E2-A1492BF23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7" y="4058533"/>
            <a:ext cx="2411532" cy="190913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942DD77-5E5F-47E0-B981-34F5D71A5A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97"/>
          <a:stretch/>
        </p:blipFill>
        <p:spPr>
          <a:xfrm>
            <a:off x="6765414" y="1311641"/>
            <a:ext cx="1172583" cy="151839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35D9C2B-6C79-4FD2-87AE-A697E5B33876}"/>
              </a:ext>
            </a:extLst>
          </p:cNvPr>
          <p:cNvSpPr/>
          <p:nvPr/>
        </p:nvSpPr>
        <p:spPr>
          <a:xfrm>
            <a:off x="5426586" y="131164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输出结果：</a:t>
            </a:r>
          </a:p>
        </p:txBody>
      </p:sp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A5EACCC2-D42C-408F-B6B9-4E7C004ACFF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009149" y="3429000"/>
          <a:ext cx="6943935" cy="3070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252945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48BFE5EC-7D3B-4A9C-AF4E-A23785295947}"/>
              </a:ext>
            </a:extLst>
          </p:cNvPr>
          <p:cNvSpPr txBox="1"/>
          <p:nvPr/>
        </p:nvSpPr>
        <p:spPr>
          <a:xfrm>
            <a:off x="962527" y="649705"/>
            <a:ext cx="3994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大作业</a:t>
            </a:r>
            <a:endParaRPr lang="en-US" altLang="zh-CN" sz="20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9E3E87D-8D1F-4F00-B527-021E4E31CA60}"/>
              </a:ext>
            </a:extLst>
          </p:cNvPr>
          <p:cNvSpPr/>
          <p:nvPr/>
        </p:nvSpPr>
        <p:spPr>
          <a:xfrm>
            <a:off x="890338" y="13069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项目名称：  </a:t>
            </a:r>
            <a:r>
              <a:rPr lang="en-US" altLang="zh-CN" dirty="0" err="1"/>
              <a:t>MonoVO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环境：          </a:t>
            </a:r>
            <a:r>
              <a:rPr lang="en-US" altLang="zh-CN" dirty="0"/>
              <a:t>ubuntu 14.04  </a:t>
            </a:r>
            <a:r>
              <a:rPr lang="en-US" altLang="zh-CN" dirty="0" err="1"/>
              <a:t>cmake</a:t>
            </a:r>
            <a:r>
              <a:rPr lang="zh-CN" altLang="en-US" dirty="0"/>
              <a:t>工程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543B01-EAA8-4835-B58A-66133D624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17" y="2210470"/>
            <a:ext cx="1822682" cy="17358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382F63-9C76-424B-A212-E2A9B6119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498" y="2121422"/>
            <a:ext cx="1982021" cy="173588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8CBB4FC-A453-47FC-8510-38C93157C98E}"/>
              </a:ext>
            </a:extLst>
          </p:cNvPr>
          <p:cNvSpPr/>
          <p:nvPr/>
        </p:nvSpPr>
        <p:spPr>
          <a:xfrm>
            <a:off x="5862500" y="1336001"/>
            <a:ext cx="5325979" cy="293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背景：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、特征点法初始化过程，一般利用本质矩阵进行初始位姿的估计，这个过程可以利用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opencv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实现。这个过程一般没有考虑约束条件。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、可以使用摄影测量的相对定向过程求解，但由于这个过程元素进行展开求解，并使用行列式等复杂形式，公式不够简洁。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2EDC22A-BEA1-48C3-BEC3-37B1ABD58E3A}"/>
              </a:ext>
            </a:extLst>
          </p:cNvPr>
          <p:cNvSpPr/>
          <p:nvPr/>
        </p:nvSpPr>
        <p:spPr>
          <a:xfrm>
            <a:off x="5862500" y="4646480"/>
            <a:ext cx="5122331" cy="127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我的工作：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、利用李代数左乘扰动进行优化，加入基线长约束，对特征点法的初始化过程求解。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1F8A84-8FCA-40FA-9C0F-A7C520C01C1A}"/>
              </a:ext>
            </a:extLst>
          </p:cNvPr>
          <p:cNvSpPr txBox="1"/>
          <p:nvPr/>
        </p:nvSpPr>
        <p:spPr>
          <a:xfrm>
            <a:off x="751973" y="4138617"/>
            <a:ext cx="4758489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Camera </a:t>
            </a:r>
            <a:r>
              <a:rPr lang="zh-CN" altLang="en-US" sz="1600" dirty="0"/>
              <a:t>类：记录</a:t>
            </a:r>
            <a:r>
              <a:rPr lang="en-US" altLang="zh-CN" sz="1600" dirty="0"/>
              <a:t>K</a:t>
            </a:r>
            <a:r>
              <a:rPr lang="zh-CN" altLang="en-US" sz="1600" dirty="0"/>
              <a:t>矩阵和畸变矫正系数；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/>
              <a:t>ImgPro</a:t>
            </a:r>
            <a:r>
              <a:rPr lang="en-US" altLang="zh-CN" sz="1600" dirty="0"/>
              <a:t> </a:t>
            </a:r>
            <a:r>
              <a:rPr lang="zh-CN" altLang="en-US" sz="1600" dirty="0"/>
              <a:t>类：关于图像处理的静态方法；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/>
              <a:t>IOinterface</a:t>
            </a:r>
            <a:r>
              <a:rPr lang="en-US" altLang="zh-CN" sz="1600" dirty="0"/>
              <a:t> </a:t>
            </a:r>
            <a:r>
              <a:rPr lang="zh-CN" altLang="en-US" sz="1600" dirty="0"/>
              <a:t>类：文件读取输出静态方法；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/>
              <a:t>Initialise</a:t>
            </a:r>
            <a:r>
              <a:rPr lang="en-US" altLang="zh-CN" sz="1600" dirty="0"/>
              <a:t> </a:t>
            </a:r>
            <a:r>
              <a:rPr lang="zh-CN" altLang="en-US" sz="1600" dirty="0"/>
              <a:t>类：计算两帧影像</a:t>
            </a:r>
            <a:r>
              <a:rPr lang="en-US" altLang="zh-CN" sz="1600" dirty="0"/>
              <a:t>R</a:t>
            </a:r>
            <a:r>
              <a:rPr lang="zh-CN" altLang="en-US" sz="1600" dirty="0"/>
              <a:t>，</a:t>
            </a:r>
            <a:r>
              <a:rPr lang="en-US" altLang="zh-CN" sz="1600" dirty="0"/>
              <a:t>t</a:t>
            </a:r>
            <a:r>
              <a:rPr lang="zh-CN" altLang="en-US" sz="1600" dirty="0"/>
              <a:t>以及特征点深度。</a:t>
            </a:r>
          </a:p>
        </p:txBody>
      </p:sp>
    </p:spTree>
    <p:extLst>
      <p:ext uri="{BB962C8B-B14F-4D97-AF65-F5344CB8AC3E}">
        <p14:creationId xmlns:p14="http://schemas.microsoft.com/office/powerpoint/2010/main" val="1180051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48BFE5EC-7D3B-4A9C-AF4E-A23785295947}"/>
              </a:ext>
            </a:extLst>
          </p:cNvPr>
          <p:cNvSpPr txBox="1"/>
          <p:nvPr/>
        </p:nvSpPr>
        <p:spPr>
          <a:xfrm>
            <a:off x="962527" y="649705"/>
            <a:ext cx="3994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大作业</a:t>
            </a:r>
            <a:endParaRPr lang="en-US" altLang="zh-CN" sz="2000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8409202-F9EE-48B9-8871-7A63524647D4}"/>
              </a:ext>
            </a:extLst>
          </p:cNvPr>
          <p:cNvSpPr/>
          <p:nvPr/>
        </p:nvSpPr>
        <p:spPr>
          <a:xfrm>
            <a:off x="664964" y="1538492"/>
            <a:ext cx="1713054" cy="61345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特征匹配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8A1D515-E464-4B6F-9DFD-FF6213D2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312" y="1305048"/>
            <a:ext cx="3119958" cy="16938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E2E91BC-9A5A-4F4D-BF92-3D2D481F5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312" y="3103383"/>
            <a:ext cx="3119958" cy="16938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79D76A7-3677-45FE-BE19-A16A7A07A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313" y="4901719"/>
            <a:ext cx="3119958" cy="16938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4DE81AF-BE2F-49FC-B038-5FD2D377DB53}"/>
              </a:ext>
            </a:extLst>
          </p:cNvPr>
          <p:cNvSpPr/>
          <p:nvPr/>
        </p:nvSpPr>
        <p:spPr>
          <a:xfrm>
            <a:off x="962527" y="2521621"/>
            <a:ext cx="476356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问题：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、特征点多时，大部分正确，小部分出错；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、条件苛刻时，点数太少难以计算；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、利用单应矩阵进行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RANSAC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，会出现多对一的情况。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解决思路：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、首先使用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ORB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特征匹配；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、利用单应矩阵进行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RANSAC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，分析匹配结果；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、结果不满足要求就用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sift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特征匹配，并进行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RANSAC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9670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951</Words>
  <Application>Microsoft Office PowerPoint</Application>
  <PresentationFormat>宽屏</PresentationFormat>
  <Paragraphs>149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等线 Light</vt:lpstr>
      <vt:lpstr>宋体</vt:lpstr>
      <vt:lpstr>新宋体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FELIX</dc:creator>
  <cp:lastModifiedBy>FELIX</cp:lastModifiedBy>
  <cp:revision>19</cp:revision>
  <dcterms:created xsi:type="dcterms:W3CDTF">2019-05-19T19:30:42Z</dcterms:created>
  <dcterms:modified xsi:type="dcterms:W3CDTF">2019-05-26T20:22:29Z</dcterms:modified>
</cp:coreProperties>
</file>